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90" r:id="rId4"/>
    <p:sldId id="260" r:id="rId5"/>
    <p:sldId id="277" r:id="rId6"/>
    <p:sldId id="289" r:id="rId7"/>
    <p:sldId id="288" r:id="rId8"/>
    <p:sldId id="284" r:id="rId9"/>
    <p:sldId id="264" r:id="rId10"/>
    <p:sldId id="276" r:id="rId11"/>
    <p:sldId id="279" r:id="rId12"/>
    <p:sldId id="274" r:id="rId13"/>
    <p:sldId id="280" r:id="rId14"/>
    <p:sldId id="28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6B799-A5C3-4E6B-94D3-225B31C14F45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3EDBF-634C-40E0-B382-E84EAF28268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14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EDBF-634C-40E0-B382-E84EAF28268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862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EDBF-634C-40E0-B382-E84EAF282685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75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EDBF-634C-40E0-B382-E84EAF282685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555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EDBF-634C-40E0-B382-E84EAF282685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403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EDBF-634C-40E0-B382-E84EAF282685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650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EDBF-634C-40E0-B382-E84EAF282685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105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10/10/2016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0425"/>
            <a:ext cx="8964488" cy="1470025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PROCESO DE FORMADO DE METALES</a:t>
            </a:r>
            <a:br>
              <a:rPr lang="es-MX" b="1" dirty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>Proceso en caliente y frio.</a:t>
            </a: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971600" y="3861048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Área Académica: INGENIERÍA MECÁNICA</a:t>
            </a:r>
          </a:p>
          <a:p>
            <a:pPr algn="l"/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Profesor(a): DR. MIGUEL ÁNGEL FLORES RENTERÍA</a:t>
            </a:r>
          </a:p>
          <a:p>
            <a:pPr algn="l"/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Periodo: JULIO – DICIEMBRE 2015</a:t>
            </a: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517" y="831195"/>
            <a:ext cx="8964488" cy="49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9144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dirty="0">
                <a:latin typeface="+mn-lt"/>
              </a:rPr>
              <a:t>En el proceso de formado en frío se produce endurecimiento progresivamente a medida que aumenta la deformación plástica, no se presentan fenómenos de recuperación ni recristalización. </a:t>
            </a:r>
            <a:endParaRPr lang="es-MX" altLang="es-MX" dirty="0">
              <a:latin typeface="+mn-lt"/>
            </a:endParaRPr>
          </a:p>
          <a:p>
            <a:pPr algn="just" eaLnBrk="1" hangingPunct="1"/>
            <a:r>
              <a:rPr lang="es-MX" altLang="es-MX" dirty="0">
                <a:latin typeface="+mn-lt"/>
              </a:rPr>
              <a:t>Cuando un metal se trabaja en frío </a:t>
            </a:r>
            <a:r>
              <a:rPr lang="es-MX" dirty="0">
                <a:latin typeface="+mn-lt"/>
              </a:rPr>
              <a:t>la tensión de límite elástico aumenta con la deformación, de modo que la deformación total en frío es menor que en caliente, a menos que se realice en etapas sucesivas. </a:t>
            </a:r>
          </a:p>
          <a:p>
            <a:pPr algn="just" eaLnBrk="1" hangingPunct="1"/>
            <a:endParaRPr lang="es-MX" altLang="es-MX" dirty="0">
              <a:latin typeface="+mn-lt"/>
            </a:endParaRPr>
          </a:p>
          <a:p>
            <a:pPr marR="0" lvl="0" indent="0" algn="just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MX" altLang="es-MX" dirty="0">
                <a:latin typeface="+mn-lt"/>
              </a:rPr>
              <a:t>Ventajas del trabajo en frio:</a:t>
            </a:r>
          </a:p>
          <a:p>
            <a:pPr marL="285750" marR="0" lvl="0" indent="-285750" algn="just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altLang="es-MX" dirty="0">
                <a:latin typeface="+mn-lt"/>
              </a:rPr>
              <a:t>Trabajos con mejor precisión </a:t>
            </a:r>
          </a:p>
          <a:p>
            <a:pPr marL="285750" marR="0" lvl="0" indent="-285750" algn="just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altLang="es-MX" dirty="0">
                <a:latin typeface="+mn-lt"/>
              </a:rPr>
              <a:t>Tolerancias menor </a:t>
            </a:r>
          </a:p>
          <a:p>
            <a:pPr marL="285750" marR="0" lvl="0" indent="-285750" algn="just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altLang="es-MX" dirty="0">
                <a:latin typeface="+mn-lt"/>
              </a:rPr>
              <a:t>Mejores acabados superficiales </a:t>
            </a:r>
          </a:p>
          <a:p>
            <a:pPr marL="285750" marR="0" lvl="0" indent="-285750" algn="just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altLang="es-MX" dirty="0">
                <a:latin typeface="+mn-lt"/>
              </a:rPr>
              <a:t>Mayor dureza de las partes</a:t>
            </a:r>
          </a:p>
          <a:p>
            <a:pPr marL="285750" marR="0" lvl="0" indent="-285750" algn="just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endParaRPr lang="es-MX" altLang="es-MX" dirty="0">
              <a:latin typeface="+mn-lt"/>
            </a:endParaRPr>
          </a:p>
          <a:p>
            <a:pPr marR="0" lvl="0" indent="0" algn="just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MX" altLang="es-MX" dirty="0">
                <a:latin typeface="+mn-lt"/>
              </a:rPr>
              <a:t>Desventajas del trabajo en frio:</a:t>
            </a:r>
          </a:p>
          <a:p>
            <a:pPr marL="285750" marR="0" lvl="0" indent="-285750" algn="just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altLang="es-MX" dirty="0">
                <a:latin typeface="+mn-lt"/>
              </a:rPr>
              <a:t>Requiere mayores fuerzas de deformación debido al endurecimiento.</a:t>
            </a:r>
          </a:p>
          <a:p>
            <a:pPr marL="285750" marR="0" lvl="0" indent="-285750" algn="just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altLang="es-MX" dirty="0">
                <a:latin typeface="+mn-lt"/>
              </a:rPr>
              <a:t>La reducción de la ductilidad y el aumento de la resistencia a la tensión limitan la cantidad de operaciones de formado que se pueden realizar.</a:t>
            </a:r>
          </a:p>
        </p:txBody>
      </p:sp>
    </p:spTree>
    <p:extLst>
      <p:ext uri="{BB962C8B-B14F-4D97-AF65-F5344CB8AC3E}">
        <p14:creationId xmlns:p14="http://schemas.microsoft.com/office/powerpoint/2010/main" val="83082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  <p:sp>
        <p:nvSpPr>
          <p:cNvPr id="31" name="Rectangle 3"/>
          <p:cNvSpPr>
            <a:spLocks noGrp="1" noChangeArrowheads="1"/>
          </p:cNvSpPr>
          <p:nvPr/>
        </p:nvSpPr>
        <p:spPr bwMode="auto">
          <a:xfrm>
            <a:off x="457200" y="764704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s-ES_tradnl" altLang="es-MX" sz="2400" b="1" dirty="0">
                <a:effectLst/>
              </a:rPr>
              <a:t>La deformación plástica en frío es el fenómeno por medio del cual un metal dúctil se vuelve más duro y resistente a medida es deformado plásticamente. </a:t>
            </a:r>
            <a:endParaRPr lang="es-ES" altLang="es-MX" sz="2400" b="1" dirty="0">
              <a:effectLst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883368" y="2204864"/>
            <a:ext cx="5400600" cy="2793927"/>
            <a:chOff x="2122120" y="1600200"/>
            <a:chExt cx="4898152" cy="3773016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714500"/>
              <a:ext cx="4572000" cy="3429000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2122120" y="1600200"/>
              <a:ext cx="4898152" cy="820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6588224" y="1600200"/>
              <a:ext cx="432048" cy="354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2122120" y="4437112"/>
              <a:ext cx="473588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5868144" y="4077072"/>
              <a:ext cx="98985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2122120" y="1600200"/>
              <a:ext cx="577672" cy="19728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483768" y="1714500"/>
              <a:ext cx="792088" cy="994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2122120" y="3356992"/>
              <a:ext cx="163880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2286000" y="4221088"/>
              <a:ext cx="98985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3275856" y="4365104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2195736" y="393305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876" y="4277599"/>
            <a:ext cx="13239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6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2060848"/>
            <a:ext cx="5505450" cy="1790700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52017" y="9807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Cambio en la estructura granular de un proceso de alargamiento en frio.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2320" y="1772816"/>
            <a:ext cx="9001000" cy="1869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4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4800" b="1" dirty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MX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7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756" y="1634128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 esta lección se abordará el tema de 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proceso deformación de</a:t>
            </a:r>
            <a:r>
              <a:rPr kumimoji="0" lang="es-MX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metales en frio y caliente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correspondiente al curso de Diseño Herramental del séptimo semestre de la carrera de Ingeniería Mecánica.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just"/>
            <a:r>
              <a:rPr lang="es-MX" sz="2000" dirty="0"/>
              <a:t>El proceso de formado cambian la forma de una preforma metálica por deformación plástica. Se aplican algunos sub procesos como son la forja, laminación, extrusión, entre otros.</a:t>
            </a:r>
            <a:r>
              <a:rPr lang="es-MX" sz="2000" b="1" dirty="0"/>
              <a:t> </a:t>
            </a:r>
            <a:r>
              <a:rPr lang="es-MX" sz="2000" dirty="0"/>
              <a:t>Se lleva a cabo mediante una fuerza, cuya magnitud debe</a:t>
            </a:r>
            <a:r>
              <a:rPr lang="es-MX" sz="2000" b="1" dirty="0"/>
              <a:t> </a:t>
            </a:r>
            <a:r>
              <a:rPr lang="es-MX" sz="2000" dirty="0"/>
              <a:t>exceder al límite elástico del material. La mayoría de los metales son susceptibles a cambiar su formado geométrica, debido a su propiedad mecánica de ductilidad y a su capacidad de experimentar deformación permanente </a:t>
            </a:r>
            <a:r>
              <a:rPr lang="es-MX" sz="2000"/>
              <a:t>sin romperse.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644577" y="980728"/>
            <a:ext cx="5722007" cy="619472"/>
          </a:xfrm>
        </p:spPr>
        <p:txBody>
          <a:bodyPr>
            <a:noAutofit/>
          </a:bodyPr>
          <a:lstStyle/>
          <a:p>
            <a:r>
              <a:rPr lang="es-MX" sz="4000" b="1" dirty="0"/>
              <a:t>INTRODUCCIÓN</a:t>
            </a:r>
            <a:endParaRPr lang="es-MX" sz="4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337" y="3840"/>
            <a:ext cx="9120663" cy="760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4543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37" y="1471424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400" b="1" i="1" dirty="0"/>
              <a:t>El formado de metales</a:t>
            </a:r>
            <a:r>
              <a:rPr lang="es-ES" altLang="es-MX" sz="2400" i="1" dirty="0"/>
              <a:t> </a:t>
            </a:r>
            <a:r>
              <a:rPr lang="es-ES" altLang="es-MX" sz="2400" dirty="0"/>
              <a:t>es el procesos que mediante la aplicación de la </a:t>
            </a:r>
            <a:r>
              <a:rPr lang="es-ES" altLang="es-MX" sz="2400" b="1" dirty="0">
                <a:solidFill>
                  <a:srgbClr val="FF0000"/>
                </a:solidFill>
              </a:rPr>
              <a:t>deformación plástica</a:t>
            </a:r>
            <a:r>
              <a:rPr lang="es-ES" altLang="es-MX" sz="2400" dirty="0"/>
              <a:t> se obtienen  o cambian la forma de las piezas metálicas.</a:t>
            </a:r>
          </a:p>
          <a:p>
            <a:pPr algn="just"/>
            <a:r>
              <a:rPr lang="es-ES" altLang="es-MX" sz="2400" dirty="0"/>
              <a:t>El proceso se realiza mediante un dado con una forma específica,</a:t>
            </a:r>
            <a:r>
              <a:rPr lang="es-ES" altLang="es-MX" sz="2400" i="1" dirty="0"/>
              <a:t> </a:t>
            </a:r>
            <a:r>
              <a:rPr lang="es-ES" altLang="es-MX" sz="2400" dirty="0"/>
              <a:t>el cual aplica esfuerzos que exceden la </a:t>
            </a:r>
            <a:r>
              <a:rPr lang="es-ES" altLang="es-MX" sz="2400" b="1" dirty="0">
                <a:solidFill>
                  <a:srgbClr val="FF0000"/>
                </a:solidFill>
              </a:rPr>
              <a:t>resistencia a la fluencia del metal</a:t>
            </a:r>
            <a:r>
              <a:rPr lang="es-ES" altLang="es-MX" sz="2400" dirty="0"/>
              <a:t>, que se deforma o cortar de acuerdo a la forma  geométrica del dado. 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1763688" y="1124744"/>
            <a:ext cx="5471253" cy="2232248"/>
            <a:chOff x="1547664" y="1628801"/>
            <a:chExt cx="5471253" cy="2232248"/>
          </a:xfrm>
        </p:grpSpPr>
        <p:sp>
          <p:nvSpPr>
            <p:cNvPr id="104" name="object 42"/>
            <p:cNvSpPr/>
            <p:nvPr/>
          </p:nvSpPr>
          <p:spPr>
            <a:xfrm>
              <a:off x="2214372" y="1977930"/>
              <a:ext cx="3240024" cy="0"/>
            </a:xfrm>
            <a:custGeom>
              <a:avLst/>
              <a:gdLst/>
              <a:ahLst/>
              <a:cxnLst/>
              <a:rect l="l" t="t" r="r" b="b"/>
              <a:pathLst>
                <a:path w="3240024">
                  <a:moveTo>
                    <a:pt x="0" y="0"/>
                  </a:moveTo>
                  <a:lnTo>
                    <a:pt x="3240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05" name="object 43"/>
            <p:cNvSpPr/>
            <p:nvPr/>
          </p:nvSpPr>
          <p:spPr>
            <a:xfrm>
              <a:off x="3581908" y="2410517"/>
              <a:ext cx="612775" cy="202412"/>
            </a:xfrm>
            <a:custGeom>
              <a:avLst/>
              <a:gdLst/>
              <a:ahLst/>
              <a:cxnLst/>
              <a:rect l="l" t="t" r="r" b="b"/>
              <a:pathLst>
                <a:path w="612775" h="202412">
                  <a:moveTo>
                    <a:pt x="0" y="202412"/>
                  </a:moveTo>
                  <a:lnTo>
                    <a:pt x="612775" y="202412"/>
                  </a:lnTo>
                  <a:lnTo>
                    <a:pt x="612775" y="0"/>
                  </a:lnTo>
                  <a:lnTo>
                    <a:pt x="0" y="0"/>
                  </a:lnTo>
                  <a:lnTo>
                    <a:pt x="0" y="20241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06" name="object 44"/>
            <p:cNvSpPr/>
            <p:nvPr/>
          </p:nvSpPr>
          <p:spPr>
            <a:xfrm>
              <a:off x="3294634" y="3094640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07" name="object 45"/>
            <p:cNvSpPr/>
            <p:nvPr/>
          </p:nvSpPr>
          <p:spPr>
            <a:xfrm>
              <a:off x="3870833" y="2608104"/>
              <a:ext cx="0" cy="485775"/>
            </a:xfrm>
            <a:custGeom>
              <a:avLst/>
              <a:gdLst/>
              <a:ahLst/>
              <a:cxnLst/>
              <a:rect l="l" t="t" r="r" b="b"/>
              <a:pathLst>
                <a:path h="485775">
                  <a:moveTo>
                    <a:pt x="0" y="48577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08" name="object 46"/>
            <p:cNvSpPr/>
            <p:nvPr/>
          </p:nvSpPr>
          <p:spPr>
            <a:xfrm>
              <a:off x="3889121" y="1977930"/>
              <a:ext cx="0" cy="432561"/>
            </a:xfrm>
            <a:custGeom>
              <a:avLst/>
              <a:gdLst/>
              <a:ahLst/>
              <a:cxnLst/>
              <a:rect l="l" t="t" r="r" b="b"/>
              <a:pathLst>
                <a:path h="432561">
                  <a:moveTo>
                    <a:pt x="0" y="43256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09" name="object 47"/>
            <p:cNvSpPr/>
            <p:nvPr/>
          </p:nvSpPr>
          <p:spPr>
            <a:xfrm>
              <a:off x="5111733" y="2410491"/>
              <a:ext cx="756411" cy="267463"/>
            </a:xfrm>
            <a:custGeom>
              <a:avLst/>
              <a:gdLst/>
              <a:ahLst/>
              <a:cxnLst/>
              <a:rect l="l" t="t" r="r" b="b"/>
              <a:pathLst>
                <a:path w="1114425" h="339725">
                  <a:moveTo>
                    <a:pt x="0" y="339725"/>
                  </a:moveTo>
                  <a:lnTo>
                    <a:pt x="1114425" y="339725"/>
                  </a:lnTo>
                  <a:lnTo>
                    <a:pt x="1114425" y="0"/>
                  </a:lnTo>
                  <a:lnTo>
                    <a:pt x="0" y="0"/>
                  </a:lnTo>
                  <a:lnTo>
                    <a:pt x="0" y="3397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0" name="object 48"/>
            <p:cNvSpPr/>
            <p:nvPr/>
          </p:nvSpPr>
          <p:spPr>
            <a:xfrm>
              <a:off x="4950333" y="3094640"/>
              <a:ext cx="1025525" cy="0"/>
            </a:xfrm>
            <a:custGeom>
              <a:avLst/>
              <a:gdLst/>
              <a:ahLst/>
              <a:cxnLst/>
              <a:rect l="l" t="t" r="r" b="b"/>
              <a:pathLst>
                <a:path w="1025525">
                  <a:moveTo>
                    <a:pt x="0" y="0"/>
                  </a:moveTo>
                  <a:lnTo>
                    <a:pt x="1025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1" name="object 49"/>
            <p:cNvSpPr/>
            <p:nvPr/>
          </p:nvSpPr>
          <p:spPr>
            <a:xfrm>
              <a:off x="5454396" y="2680366"/>
              <a:ext cx="0" cy="413512"/>
            </a:xfrm>
            <a:custGeom>
              <a:avLst/>
              <a:gdLst/>
              <a:ahLst/>
              <a:cxnLst/>
              <a:rect l="l" t="t" r="r" b="b"/>
              <a:pathLst>
                <a:path h="413512">
                  <a:moveTo>
                    <a:pt x="0" y="4135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2" name="object 50"/>
            <p:cNvSpPr/>
            <p:nvPr/>
          </p:nvSpPr>
          <p:spPr>
            <a:xfrm>
              <a:off x="5454395" y="1978691"/>
              <a:ext cx="45719" cy="435776"/>
            </a:xfrm>
            <a:custGeom>
              <a:avLst/>
              <a:gdLst/>
              <a:ahLst/>
              <a:cxnLst/>
              <a:rect l="l" t="t" r="r" b="b"/>
              <a:pathLst>
                <a:path h="359537">
                  <a:moveTo>
                    <a:pt x="0" y="359537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3" name="object 51"/>
            <p:cNvSpPr/>
            <p:nvPr/>
          </p:nvSpPr>
          <p:spPr>
            <a:xfrm>
              <a:off x="1871472" y="2414467"/>
              <a:ext cx="688975" cy="202399"/>
            </a:xfrm>
            <a:custGeom>
              <a:avLst/>
              <a:gdLst/>
              <a:ahLst/>
              <a:cxnLst/>
              <a:rect l="l" t="t" r="r" b="b"/>
              <a:pathLst>
                <a:path w="688975" h="202399">
                  <a:moveTo>
                    <a:pt x="0" y="202399"/>
                  </a:moveTo>
                  <a:lnTo>
                    <a:pt x="688975" y="202399"/>
                  </a:lnTo>
                  <a:lnTo>
                    <a:pt x="688975" y="0"/>
                  </a:lnTo>
                  <a:lnTo>
                    <a:pt x="0" y="0"/>
                  </a:lnTo>
                  <a:lnTo>
                    <a:pt x="0" y="2023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4" name="object 52"/>
            <p:cNvSpPr/>
            <p:nvPr/>
          </p:nvSpPr>
          <p:spPr>
            <a:xfrm>
              <a:off x="1731772" y="3094640"/>
              <a:ext cx="1025525" cy="0"/>
            </a:xfrm>
            <a:custGeom>
              <a:avLst/>
              <a:gdLst/>
              <a:ahLst/>
              <a:cxnLst/>
              <a:rect l="l" t="t" r="r" b="b"/>
              <a:pathLst>
                <a:path w="1025525">
                  <a:moveTo>
                    <a:pt x="0" y="0"/>
                  </a:moveTo>
                  <a:lnTo>
                    <a:pt x="1025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5" name="object 53"/>
            <p:cNvSpPr/>
            <p:nvPr/>
          </p:nvSpPr>
          <p:spPr>
            <a:xfrm>
              <a:off x="2235708" y="2626391"/>
              <a:ext cx="0" cy="468249"/>
            </a:xfrm>
            <a:custGeom>
              <a:avLst/>
              <a:gdLst/>
              <a:ahLst/>
              <a:cxnLst/>
              <a:rect l="l" t="t" r="r" b="b"/>
              <a:pathLst>
                <a:path h="468249">
                  <a:moveTo>
                    <a:pt x="0" y="46824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16" name="object 54"/>
            <p:cNvSpPr/>
            <p:nvPr/>
          </p:nvSpPr>
          <p:spPr>
            <a:xfrm>
              <a:off x="2223008" y="1977930"/>
              <a:ext cx="0" cy="432561"/>
            </a:xfrm>
            <a:custGeom>
              <a:avLst/>
              <a:gdLst/>
              <a:ahLst/>
              <a:cxnLst/>
              <a:rect l="l" t="t" r="r" b="b"/>
              <a:pathLst>
                <a:path h="432561">
                  <a:moveTo>
                    <a:pt x="0" y="43256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1547664" y="1628801"/>
              <a:ext cx="5471253" cy="2232248"/>
              <a:chOff x="1547664" y="1628801"/>
              <a:chExt cx="5471253" cy="2232248"/>
            </a:xfrm>
          </p:grpSpPr>
          <p:sp>
            <p:nvSpPr>
              <p:cNvPr id="52" name="object 2"/>
              <p:cNvSpPr txBox="1"/>
              <p:nvPr/>
            </p:nvSpPr>
            <p:spPr>
              <a:xfrm>
                <a:off x="1547664" y="1628801"/>
                <a:ext cx="5471253" cy="223224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368807">
                  <a:lnSpc>
                    <a:spcPts val="1634"/>
                  </a:lnSpc>
                  <a:spcBef>
                    <a:spcPts val="4680"/>
                  </a:spcBef>
                </a:pPr>
                <a:endParaRPr lang="es-ES" sz="900" spc="-4" dirty="0">
                  <a:latin typeface="Arial"/>
                  <a:cs typeface="Arial"/>
                </a:endParaRPr>
              </a:p>
              <a:p>
                <a:pPr marL="368807">
                  <a:lnSpc>
                    <a:spcPts val="1634"/>
                  </a:lnSpc>
                  <a:spcBef>
                    <a:spcPts val="4680"/>
                  </a:spcBef>
                </a:pPr>
                <a:r>
                  <a:rPr lang="es-ES" sz="900" spc="-4" dirty="0">
                    <a:latin typeface="Arial"/>
                    <a:cs typeface="Arial"/>
                  </a:rPr>
                  <a:t>L</a:t>
                </a:r>
                <a:r>
                  <a:rPr lang="es-ES" sz="900" spc="9" dirty="0">
                    <a:latin typeface="Arial"/>
                    <a:cs typeface="Arial"/>
                  </a:rPr>
                  <a:t>I</a:t>
                </a:r>
                <a:r>
                  <a:rPr lang="es-ES" sz="900" spc="-9" dirty="0">
                    <a:latin typeface="Arial"/>
                    <a:cs typeface="Arial"/>
                  </a:rPr>
                  <a:t>N</a:t>
                </a:r>
                <a:r>
                  <a:rPr lang="es-ES" sz="900" spc="9" dirty="0">
                    <a:latin typeface="Arial"/>
                    <a:cs typeface="Arial"/>
                  </a:rPr>
                  <a:t>GO</a:t>
                </a:r>
                <a:r>
                  <a:rPr lang="es-ES" sz="900" spc="-4" dirty="0">
                    <a:latin typeface="Arial"/>
                    <a:cs typeface="Arial"/>
                  </a:rPr>
                  <a:t>T</a:t>
                </a:r>
                <a:r>
                  <a:rPr lang="es-ES" sz="900" spc="-9" dirty="0">
                    <a:latin typeface="Arial"/>
                    <a:cs typeface="Arial"/>
                  </a:rPr>
                  <a:t>E</a:t>
                </a:r>
                <a:r>
                  <a:rPr lang="es-ES" sz="900" spc="0" dirty="0">
                    <a:latin typeface="Arial"/>
                    <a:cs typeface="Arial"/>
                  </a:rPr>
                  <a:t>S                                  </a:t>
                </a:r>
                <a:r>
                  <a:rPr lang="es-ES" sz="900" spc="179" dirty="0">
                    <a:latin typeface="Arial"/>
                    <a:cs typeface="Arial"/>
                  </a:rPr>
                  <a:t> </a:t>
                </a:r>
                <a:r>
                  <a:rPr lang="es-ES" sz="1350" spc="0" baseline="3220" dirty="0">
                    <a:latin typeface="Arial"/>
                    <a:cs typeface="Arial"/>
                  </a:rPr>
                  <a:t>L</a:t>
                </a:r>
                <a:r>
                  <a:rPr lang="es-ES" sz="1350" spc="-4" baseline="3220" dirty="0">
                    <a:latin typeface="Arial"/>
                    <a:cs typeface="Arial"/>
                  </a:rPr>
                  <a:t>Á</a:t>
                </a:r>
                <a:r>
                  <a:rPr lang="es-ES" sz="1350" spc="-14" baseline="3220" dirty="0">
                    <a:latin typeface="Arial"/>
                    <a:cs typeface="Arial"/>
                  </a:rPr>
                  <a:t>M</a:t>
                </a:r>
                <a:r>
                  <a:rPr lang="es-ES" sz="1350" spc="9" baseline="3220" dirty="0">
                    <a:latin typeface="Arial"/>
                    <a:cs typeface="Arial"/>
                  </a:rPr>
                  <a:t>I</a:t>
                </a:r>
                <a:r>
                  <a:rPr lang="es-ES" sz="1350" spc="-9" baseline="3220" dirty="0">
                    <a:latin typeface="Arial"/>
                    <a:cs typeface="Arial"/>
                  </a:rPr>
                  <a:t>N</a:t>
                </a:r>
                <a:r>
                  <a:rPr lang="es-ES" sz="1350" spc="-4" baseline="3220" dirty="0">
                    <a:latin typeface="Arial"/>
                    <a:cs typeface="Arial"/>
                  </a:rPr>
                  <a:t>A</a:t>
                </a:r>
                <a:r>
                  <a:rPr lang="es-ES" sz="1350" spc="0" baseline="3220" dirty="0">
                    <a:latin typeface="Arial"/>
                    <a:cs typeface="Arial"/>
                  </a:rPr>
                  <a:t>S                      </a:t>
                </a:r>
                <a:endParaRPr lang="es-ES" sz="900" dirty="0">
                  <a:latin typeface="Arial"/>
                  <a:cs typeface="Arial"/>
                </a:endParaRPr>
              </a:p>
              <a:p>
                <a:pPr marL="1902586" marR="291793" indent="-1471040">
                  <a:lnSpc>
                    <a:spcPts val="1110"/>
                  </a:lnSpc>
                  <a:spcBef>
                    <a:spcPts val="4908"/>
                  </a:spcBef>
                </a:pPr>
                <a:r>
                  <a:rPr lang="es-MX" sz="1200" spc="-4" baseline="3623" dirty="0">
                    <a:latin typeface="Arial"/>
                    <a:cs typeface="Arial"/>
                  </a:rPr>
                  <a:t>F</a:t>
                </a:r>
                <a:r>
                  <a:rPr lang="es-MX" sz="1200" spc="4" baseline="3623" dirty="0">
                    <a:latin typeface="Arial"/>
                    <a:cs typeface="Arial"/>
                  </a:rPr>
                  <a:t>OR</a:t>
                </a:r>
                <a:r>
                  <a:rPr lang="es-MX" sz="1200" spc="9" baseline="3623" dirty="0">
                    <a:latin typeface="Arial"/>
                    <a:cs typeface="Arial"/>
                  </a:rPr>
                  <a:t>J</a:t>
                </a:r>
                <a:r>
                  <a:rPr lang="es-MX" sz="1200" spc="0" baseline="3623" dirty="0">
                    <a:latin typeface="Arial"/>
                    <a:cs typeface="Arial"/>
                  </a:rPr>
                  <a:t>A</a:t>
                </a:r>
                <a:r>
                  <a:rPr lang="es-MX" sz="1200" spc="4" baseline="3623" dirty="0">
                    <a:latin typeface="Arial"/>
                    <a:cs typeface="Arial"/>
                  </a:rPr>
                  <a:t>D</a:t>
                </a:r>
                <a:r>
                  <a:rPr lang="es-MX" sz="1200" spc="0" baseline="3623" dirty="0">
                    <a:latin typeface="Arial"/>
                    <a:cs typeface="Arial"/>
                  </a:rPr>
                  <a:t>O                                 </a:t>
                </a:r>
                <a:r>
                  <a:rPr lang="es-MX" sz="1200" spc="73" baseline="3623" dirty="0">
                    <a:latin typeface="Arial"/>
                    <a:cs typeface="Arial"/>
                  </a:rPr>
                  <a:t> </a:t>
                </a:r>
                <a:r>
                  <a:rPr lang="es-MX" sz="1200" spc="-4" baseline="-10870" dirty="0">
                    <a:latin typeface="Arial"/>
                    <a:cs typeface="Arial"/>
                  </a:rPr>
                  <a:t>F</a:t>
                </a:r>
                <a:r>
                  <a:rPr lang="es-MX" sz="1200" spc="4" baseline="-10870" dirty="0">
                    <a:latin typeface="Arial"/>
                    <a:cs typeface="Arial"/>
                  </a:rPr>
                  <a:t>OR</a:t>
                </a:r>
                <a:r>
                  <a:rPr lang="es-MX" sz="1200" spc="-9" baseline="-10870" dirty="0">
                    <a:latin typeface="Arial"/>
                    <a:cs typeface="Arial"/>
                  </a:rPr>
                  <a:t>M</a:t>
                </a:r>
                <a:r>
                  <a:rPr lang="es-MX" sz="1200" spc="0" baseline="-10870" dirty="0">
                    <a:latin typeface="Arial"/>
                    <a:cs typeface="Arial"/>
                  </a:rPr>
                  <a:t>A</a:t>
                </a:r>
                <a:r>
                  <a:rPr lang="es-MX" sz="1200" spc="4" baseline="-10870" dirty="0">
                    <a:latin typeface="Arial"/>
                    <a:cs typeface="Arial"/>
                  </a:rPr>
                  <a:t>D</a:t>
                </a:r>
                <a:r>
                  <a:rPr lang="es-MX" sz="1200" spc="0" baseline="-10870" dirty="0">
                    <a:latin typeface="Arial"/>
                    <a:cs typeface="Arial"/>
                  </a:rPr>
                  <a:t>O</a:t>
                </a:r>
                <a:r>
                  <a:rPr lang="es-MX" sz="1200" spc="-32" baseline="-10870" dirty="0">
                    <a:latin typeface="Arial"/>
                    <a:cs typeface="Arial"/>
                  </a:rPr>
                  <a:t> </a:t>
                </a:r>
                <a:r>
                  <a:rPr lang="es-MX" sz="1200" spc="4" baseline="-10870" dirty="0">
                    <a:latin typeface="Arial"/>
                    <a:cs typeface="Arial"/>
                  </a:rPr>
                  <a:t>D</a:t>
                </a:r>
                <a:r>
                  <a:rPr lang="es-MX" sz="1200" spc="0" baseline="-10870" dirty="0">
                    <a:latin typeface="Arial"/>
                    <a:cs typeface="Arial"/>
                  </a:rPr>
                  <a:t>E                       </a:t>
                </a:r>
                <a:r>
                  <a:rPr lang="es-MX" sz="1200" spc="154" baseline="-10870" dirty="0">
                    <a:latin typeface="Arial"/>
                    <a:cs typeface="Arial"/>
                  </a:rPr>
                  <a:t> </a:t>
                </a:r>
                <a:r>
                  <a:rPr lang="es-MX" sz="800" spc="0" dirty="0">
                    <a:latin typeface="Arial"/>
                    <a:cs typeface="Arial"/>
                  </a:rPr>
                  <a:t>•</a:t>
                </a:r>
                <a:r>
                  <a:rPr lang="es-MX" sz="800" spc="-25" dirty="0">
                    <a:latin typeface="Arial"/>
                    <a:cs typeface="Arial"/>
                  </a:rPr>
                  <a:t> </a:t>
                </a:r>
                <a:r>
                  <a:rPr lang="es-MX" sz="800" spc="0" dirty="0">
                    <a:latin typeface="Arial"/>
                    <a:cs typeface="Arial"/>
                  </a:rPr>
                  <a:t>P</a:t>
                </a:r>
                <a:r>
                  <a:rPr lang="es-MX" sz="800" spc="4" dirty="0">
                    <a:latin typeface="Arial"/>
                    <a:cs typeface="Arial"/>
                  </a:rPr>
                  <a:t>R</a:t>
                </a:r>
                <a:r>
                  <a:rPr lang="es-MX" sz="800" spc="0" dirty="0">
                    <a:latin typeface="Arial"/>
                    <a:cs typeface="Arial"/>
                  </a:rPr>
                  <a:t>E</a:t>
                </a:r>
                <a:r>
                  <a:rPr lang="es-MX" sz="800" spc="4" dirty="0">
                    <a:latin typeface="Arial"/>
                    <a:cs typeface="Arial"/>
                  </a:rPr>
                  <a:t>N</a:t>
                </a:r>
                <a:r>
                  <a:rPr lang="es-MX" sz="800" spc="0" dirty="0">
                    <a:latin typeface="Arial"/>
                    <a:cs typeface="Arial"/>
                  </a:rPr>
                  <a:t>SA</a:t>
                </a:r>
                <a:r>
                  <a:rPr lang="es-MX" sz="800" spc="4" dirty="0">
                    <a:latin typeface="Arial"/>
                    <a:cs typeface="Arial"/>
                  </a:rPr>
                  <a:t>D</a:t>
                </a:r>
                <a:r>
                  <a:rPr lang="es-MX" sz="800" spc="0" dirty="0">
                    <a:latin typeface="Arial"/>
                    <a:cs typeface="Arial"/>
                  </a:rPr>
                  <a:t>O</a:t>
                </a:r>
                <a:r>
                  <a:rPr lang="es-MX" sz="800" spc="-19" dirty="0">
                    <a:latin typeface="Arial"/>
                    <a:cs typeface="Arial"/>
                  </a:rPr>
                  <a:t> </a:t>
                </a:r>
                <a:r>
                  <a:rPr lang="es-MX" sz="800" spc="0" dirty="0">
                    <a:latin typeface="Arial"/>
                    <a:cs typeface="Arial"/>
                  </a:rPr>
                  <a:t>Y </a:t>
                </a:r>
                <a:r>
                  <a:rPr lang="es-MX" sz="800" spc="-9" dirty="0">
                    <a:latin typeface="Arial"/>
                    <a:cs typeface="Arial"/>
                  </a:rPr>
                  <a:t>L</a:t>
                </a:r>
                <a:r>
                  <a:rPr lang="es-MX" sz="800" spc="0" dirty="0">
                    <a:latin typeface="Arial"/>
                    <a:cs typeface="Arial"/>
                  </a:rPr>
                  <a:t>Á</a:t>
                </a:r>
                <a:r>
                  <a:rPr lang="es-MX" sz="800" spc="-9" dirty="0">
                    <a:latin typeface="Arial"/>
                    <a:cs typeface="Arial"/>
                  </a:rPr>
                  <a:t>M</a:t>
                </a:r>
                <a:r>
                  <a:rPr lang="es-MX" sz="800" spc="-4" dirty="0">
                    <a:latin typeface="Arial"/>
                    <a:cs typeface="Arial"/>
                  </a:rPr>
                  <a:t>I</a:t>
                </a:r>
                <a:r>
                  <a:rPr lang="es-MX" sz="800" spc="4" dirty="0">
                    <a:latin typeface="Arial"/>
                    <a:cs typeface="Arial"/>
                  </a:rPr>
                  <a:t>N</a:t>
                </a:r>
                <a:r>
                  <a:rPr lang="es-MX" sz="800" spc="0" dirty="0">
                    <a:latin typeface="Arial"/>
                    <a:cs typeface="Arial"/>
                  </a:rPr>
                  <a:t>AS</a:t>
                </a:r>
                <a:r>
                  <a:rPr lang="es-MX" sz="800" spc="19" dirty="0">
                    <a:latin typeface="Arial"/>
                    <a:cs typeface="Arial"/>
                  </a:rPr>
                  <a:t> </a:t>
                </a:r>
                <a:r>
                  <a:rPr lang="es-MX" sz="800" spc="-9" dirty="0">
                    <a:latin typeface="Arial"/>
                    <a:cs typeface="Arial"/>
                  </a:rPr>
                  <a:t>M</a:t>
                </a:r>
                <a:r>
                  <a:rPr lang="es-MX" sz="800" spc="0" dirty="0">
                    <a:latin typeface="Arial"/>
                    <a:cs typeface="Arial"/>
                  </a:rPr>
                  <a:t>E</a:t>
                </a:r>
                <a:r>
                  <a:rPr lang="es-MX" sz="800" spc="19" dirty="0">
                    <a:latin typeface="Arial"/>
                    <a:cs typeface="Arial"/>
                  </a:rPr>
                  <a:t>T</a:t>
                </a:r>
                <a:r>
                  <a:rPr lang="es-MX" sz="800" spc="0" dirty="0">
                    <a:latin typeface="Arial"/>
                    <a:cs typeface="Arial"/>
                  </a:rPr>
                  <a:t>Á</a:t>
                </a:r>
                <a:r>
                  <a:rPr lang="es-MX" sz="800" spc="-9" dirty="0">
                    <a:latin typeface="Arial"/>
                    <a:cs typeface="Arial"/>
                  </a:rPr>
                  <a:t>L</a:t>
                </a:r>
                <a:r>
                  <a:rPr lang="es-MX" sz="800" spc="-4" dirty="0">
                    <a:latin typeface="Arial"/>
                    <a:cs typeface="Arial"/>
                  </a:rPr>
                  <a:t>I</a:t>
                </a:r>
                <a:r>
                  <a:rPr lang="es-MX" sz="800" spc="4" dirty="0">
                    <a:latin typeface="Arial"/>
                    <a:cs typeface="Arial"/>
                  </a:rPr>
                  <a:t>C</a:t>
                </a:r>
                <a:r>
                  <a:rPr lang="es-MX" sz="800" spc="0" dirty="0">
                    <a:latin typeface="Arial"/>
                    <a:cs typeface="Arial"/>
                  </a:rPr>
                  <a:t>AS                     </a:t>
                </a:r>
                <a:r>
                  <a:rPr lang="es-MX" sz="800" spc="47" dirty="0">
                    <a:latin typeface="Arial"/>
                    <a:cs typeface="Arial"/>
                  </a:rPr>
                  <a:t> </a:t>
                </a:r>
                <a:r>
                  <a:rPr lang="es-MX" sz="1200" spc="0" baseline="10870" dirty="0">
                    <a:latin typeface="Arial"/>
                    <a:cs typeface="Arial"/>
                  </a:rPr>
                  <a:t>S</a:t>
                </a:r>
                <a:r>
                  <a:rPr lang="es-MX" sz="1200" spc="-4" baseline="10870" dirty="0">
                    <a:latin typeface="Arial"/>
                    <a:cs typeface="Arial"/>
                  </a:rPr>
                  <a:t>I</a:t>
                </a:r>
                <a:r>
                  <a:rPr lang="es-MX" sz="1200" spc="0" baseline="10870" dirty="0">
                    <a:latin typeface="Arial"/>
                    <a:cs typeface="Arial"/>
                  </a:rPr>
                  <a:t>N</a:t>
                </a:r>
                <a:r>
                  <a:rPr lang="es-MX" sz="1200" spc="14" baseline="10870" dirty="0">
                    <a:latin typeface="Arial"/>
                    <a:cs typeface="Arial"/>
                  </a:rPr>
                  <a:t>T</a:t>
                </a:r>
                <a:r>
                  <a:rPr lang="es-MX" sz="1200" spc="0" baseline="10870" dirty="0">
                    <a:latin typeface="Arial"/>
                    <a:cs typeface="Arial"/>
                  </a:rPr>
                  <a:t>ER</a:t>
                </a:r>
                <a:r>
                  <a:rPr lang="es-MX" sz="1200" spc="-4" baseline="10870" dirty="0">
                    <a:latin typeface="Arial"/>
                    <a:cs typeface="Arial"/>
                  </a:rPr>
                  <a:t>IZ</a:t>
                </a:r>
                <a:r>
                  <a:rPr lang="es-MX" sz="1200" spc="0" baseline="10870" dirty="0">
                    <a:latin typeface="Arial"/>
                    <a:cs typeface="Arial"/>
                  </a:rPr>
                  <a:t>ADO</a:t>
                </a:r>
                <a:r>
                  <a:rPr lang="es-MX" sz="800" dirty="0">
                    <a:latin typeface="Arial"/>
                    <a:cs typeface="Arial"/>
                  </a:rPr>
                  <a:t>                         </a:t>
                </a:r>
                <a:r>
                  <a:rPr lang="es-MX" sz="800" spc="0" dirty="0">
                    <a:latin typeface="Arial"/>
                    <a:cs typeface="Arial"/>
                  </a:rPr>
                  <a:t>•</a:t>
                </a:r>
                <a:r>
                  <a:rPr lang="es-MX" sz="800" spc="-25" dirty="0">
                    <a:latin typeface="Arial"/>
                    <a:cs typeface="Arial"/>
                  </a:rPr>
                  <a:t> </a:t>
                </a:r>
                <a:r>
                  <a:rPr lang="es-MX" sz="800" spc="0" dirty="0">
                    <a:latin typeface="Arial"/>
                    <a:cs typeface="Arial"/>
                  </a:rPr>
                  <a:t>P</a:t>
                </a:r>
                <a:r>
                  <a:rPr lang="es-MX" sz="800" spc="4" dirty="0">
                    <a:latin typeface="Arial"/>
                    <a:cs typeface="Arial"/>
                  </a:rPr>
                  <a:t>R</a:t>
                </a:r>
                <a:r>
                  <a:rPr lang="es-MX" sz="800" spc="0" dirty="0">
                    <a:latin typeface="Arial"/>
                    <a:cs typeface="Arial"/>
                  </a:rPr>
                  <a:t>ES</a:t>
                </a:r>
                <a:r>
                  <a:rPr lang="es-MX" sz="800" spc="-4" dirty="0">
                    <a:latin typeface="Arial"/>
                    <a:cs typeface="Arial"/>
                  </a:rPr>
                  <a:t>I</a:t>
                </a:r>
                <a:r>
                  <a:rPr lang="es-MX" sz="800" spc="4" dirty="0">
                    <a:latin typeface="Arial"/>
                    <a:cs typeface="Arial"/>
                  </a:rPr>
                  <a:t>Ó</a:t>
                </a:r>
                <a:r>
                  <a:rPr lang="es-MX" sz="800" spc="0" dirty="0">
                    <a:latin typeface="Arial"/>
                    <a:cs typeface="Arial"/>
                  </a:rPr>
                  <a:t>N </a:t>
                </a:r>
                <a:r>
                  <a:rPr lang="es-MX" sz="1200" spc="0" baseline="3623" dirty="0">
                    <a:latin typeface="Arial"/>
                    <a:cs typeface="Arial"/>
                  </a:rPr>
                  <a:t>E</a:t>
                </a:r>
                <a:r>
                  <a:rPr lang="es-MX" sz="1200" spc="-25" baseline="3623" dirty="0">
                    <a:latin typeface="Arial"/>
                    <a:cs typeface="Arial"/>
                  </a:rPr>
                  <a:t>X</a:t>
                </a:r>
                <a:r>
                  <a:rPr lang="es-MX" sz="1200" spc="19" baseline="3623" dirty="0">
                    <a:latin typeface="Arial"/>
                    <a:cs typeface="Arial"/>
                  </a:rPr>
                  <a:t>T</a:t>
                </a:r>
                <a:r>
                  <a:rPr lang="es-MX" sz="1200" spc="4" baseline="3623" dirty="0">
                    <a:latin typeface="Arial"/>
                    <a:cs typeface="Arial"/>
                  </a:rPr>
                  <a:t>RU</a:t>
                </a:r>
                <a:r>
                  <a:rPr lang="es-MX" sz="1200" spc="0" baseline="3623" dirty="0">
                    <a:latin typeface="Arial"/>
                    <a:cs typeface="Arial"/>
                  </a:rPr>
                  <a:t>S</a:t>
                </a:r>
                <a:r>
                  <a:rPr lang="es-MX" sz="1200" spc="-4" baseline="3623" dirty="0">
                    <a:latin typeface="Arial"/>
                    <a:cs typeface="Arial"/>
                  </a:rPr>
                  <a:t>I</a:t>
                </a:r>
                <a:r>
                  <a:rPr lang="es-MX" sz="1200" spc="4" baseline="3623" dirty="0">
                    <a:latin typeface="Arial"/>
                    <a:cs typeface="Arial"/>
                  </a:rPr>
                  <a:t>Ó</a:t>
                </a:r>
                <a:r>
                  <a:rPr lang="es-MX" sz="1200" spc="0" baseline="3623" dirty="0">
                    <a:latin typeface="Arial"/>
                    <a:cs typeface="Arial"/>
                  </a:rPr>
                  <a:t>N</a:t>
                </a:r>
                <a:endParaRPr lang="es-MX" sz="800" dirty="0">
                  <a:latin typeface="Arial"/>
                  <a:cs typeface="Arial"/>
                </a:endParaRPr>
              </a:p>
            </p:txBody>
          </p:sp>
          <p:sp>
            <p:nvSpPr>
              <p:cNvPr id="123" name="object 28"/>
              <p:cNvSpPr txBox="1"/>
              <p:nvPr/>
            </p:nvSpPr>
            <p:spPr>
              <a:xfrm>
                <a:off x="1967864" y="3443666"/>
                <a:ext cx="664510" cy="125983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910"/>
                  </a:lnSpc>
                  <a:spcBef>
                    <a:spcPts val="45"/>
                  </a:spcBef>
                </a:pPr>
                <a:r>
                  <a:rPr sz="800" spc="-9" dirty="0">
                    <a:latin typeface="Arial"/>
                    <a:cs typeface="Arial"/>
                  </a:rPr>
                  <a:t>L</a:t>
                </a:r>
                <a:r>
                  <a:rPr sz="800" spc="0" dirty="0">
                    <a:latin typeface="Arial"/>
                    <a:cs typeface="Arial"/>
                  </a:rPr>
                  <a:t>A</a:t>
                </a:r>
                <a:r>
                  <a:rPr sz="800" spc="-9" dirty="0">
                    <a:latin typeface="Arial"/>
                    <a:cs typeface="Arial"/>
                  </a:rPr>
                  <a:t>M</a:t>
                </a:r>
                <a:r>
                  <a:rPr sz="800" spc="-4" dirty="0">
                    <a:latin typeface="Arial"/>
                    <a:cs typeface="Arial"/>
                  </a:rPr>
                  <a:t>I</a:t>
                </a:r>
                <a:r>
                  <a:rPr sz="800" spc="4" dirty="0">
                    <a:latin typeface="Arial"/>
                    <a:cs typeface="Arial"/>
                  </a:rPr>
                  <a:t>N</a:t>
                </a:r>
                <a:r>
                  <a:rPr sz="800" spc="0" dirty="0">
                    <a:latin typeface="Arial"/>
                    <a:cs typeface="Arial"/>
                  </a:rPr>
                  <a:t>A</a:t>
                </a:r>
                <a:r>
                  <a:rPr sz="800" spc="4" dirty="0">
                    <a:latin typeface="Arial"/>
                    <a:cs typeface="Arial"/>
                  </a:rPr>
                  <a:t>C</a:t>
                </a:r>
                <a:r>
                  <a:rPr sz="800" spc="-4" dirty="0">
                    <a:latin typeface="Arial"/>
                    <a:cs typeface="Arial"/>
                  </a:rPr>
                  <a:t>I</a:t>
                </a:r>
                <a:r>
                  <a:rPr sz="800" spc="4" dirty="0">
                    <a:latin typeface="Arial"/>
                    <a:cs typeface="Arial"/>
                  </a:rPr>
                  <a:t>Ó</a:t>
                </a:r>
                <a:r>
                  <a:rPr sz="800" spc="0" dirty="0">
                    <a:latin typeface="Arial"/>
                    <a:cs typeface="Arial"/>
                  </a:rPr>
                  <a:t>N</a:t>
                </a:r>
                <a:endParaRPr sz="8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25" name="object 24"/>
            <p:cNvSpPr txBox="1"/>
            <p:nvPr/>
          </p:nvSpPr>
          <p:spPr>
            <a:xfrm>
              <a:off x="1731772" y="1977930"/>
              <a:ext cx="491235" cy="4365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26" name="object 23"/>
            <p:cNvSpPr txBox="1"/>
            <p:nvPr/>
          </p:nvSpPr>
          <p:spPr>
            <a:xfrm>
              <a:off x="2223008" y="1977930"/>
              <a:ext cx="534289" cy="4365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27" name="object 22"/>
            <p:cNvSpPr txBox="1"/>
            <p:nvPr/>
          </p:nvSpPr>
          <p:spPr>
            <a:xfrm>
              <a:off x="2757297" y="1977930"/>
              <a:ext cx="537337" cy="11167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28" name="object 21"/>
            <p:cNvSpPr txBox="1"/>
            <p:nvPr/>
          </p:nvSpPr>
          <p:spPr>
            <a:xfrm>
              <a:off x="3294634" y="1977930"/>
              <a:ext cx="594487" cy="4325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29" name="object 20"/>
            <p:cNvSpPr txBox="1"/>
            <p:nvPr/>
          </p:nvSpPr>
          <p:spPr>
            <a:xfrm>
              <a:off x="3889121" y="1977930"/>
              <a:ext cx="665988" cy="4325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0" name="object 19"/>
            <p:cNvSpPr txBox="1"/>
            <p:nvPr/>
          </p:nvSpPr>
          <p:spPr>
            <a:xfrm>
              <a:off x="4555109" y="1977930"/>
              <a:ext cx="899287" cy="3602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1" name="object 18"/>
            <p:cNvSpPr txBox="1"/>
            <p:nvPr/>
          </p:nvSpPr>
          <p:spPr>
            <a:xfrm>
              <a:off x="5454396" y="1977930"/>
              <a:ext cx="538226" cy="3602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2" name="object 17"/>
            <p:cNvSpPr txBox="1"/>
            <p:nvPr/>
          </p:nvSpPr>
          <p:spPr>
            <a:xfrm>
              <a:off x="4555109" y="2338229"/>
              <a:ext cx="323088" cy="3397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3" name="object 16"/>
            <p:cNvSpPr txBox="1"/>
            <p:nvPr/>
          </p:nvSpPr>
          <p:spPr>
            <a:xfrm>
              <a:off x="5166296" y="2330696"/>
              <a:ext cx="1114425" cy="3397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75056">
                <a:lnSpc>
                  <a:spcPct val="95825"/>
                </a:lnSpc>
              </a:pPr>
              <a:r>
                <a:rPr lang="es-ES" sz="1200" dirty="0"/>
                <a:t>     </a:t>
              </a:r>
            </a:p>
            <a:p>
              <a:pPr marL="75056">
                <a:lnSpc>
                  <a:spcPct val="95825"/>
                </a:lnSpc>
              </a:pPr>
              <a:r>
                <a:rPr sz="900" spc="17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P</a:t>
              </a:r>
              <a:r>
                <a:rPr sz="900" spc="9" dirty="0">
                  <a:latin typeface="Arial"/>
                  <a:cs typeface="Arial"/>
                </a:rPr>
                <a:t>O</a:t>
              </a:r>
              <a:r>
                <a:rPr sz="900" spc="-75" dirty="0">
                  <a:latin typeface="Arial"/>
                  <a:cs typeface="Arial"/>
                </a:rPr>
                <a:t>L</a:t>
              </a:r>
              <a:r>
                <a:rPr sz="900" spc="-9" dirty="0">
                  <a:latin typeface="Arial"/>
                  <a:cs typeface="Arial"/>
                </a:rPr>
                <a:t>V</a:t>
              </a:r>
              <a:r>
                <a:rPr sz="900" spc="0" dirty="0">
                  <a:latin typeface="Arial"/>
                  <a:cs typeface="Arial"/>
                </a:rPr>
                <a:t>O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134" name="object 15"/>
            <p:cNvSpPr txBox="1"/>
            <p:nvPr/>
          </p:nvSpPr>
          <p:spPr>
            <a:xfrm>
              <a:off x="1731772" y="2414467"/>
              <a:ext cx="139700" cy="2023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5" name="object 14"/>
            <p:cNvSpPr txBox="1"/>
            <p:nvPr/>
          </p:nvSpPr>
          <p:spPr>
            <a:xfrm>
              <a:off x="1871472" y="2414467"/>
              <a:ext cx="688975" cy="2023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6" name="object 13"/>
            <p:cNvSpPr txBox="1"/>
            <p:nvPr/>
          </p:nvSpPr>
          <p:spPr>
            <a:xfrm>
              <a:off x="2560447" y="2414467"/>
              <a:ext cx="196850" cy="2023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7" name="object 12"/>
            <p:cNvSpPr txBox="1"/>
            <p:nvPr/>
          </p:nvSpPr>
          <p:spPr>
            <a:xfrm>
              <a:off x="3294634" y="2410517"/>
              <a:ext cx="287274" cy="2024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8" name="object 11"/>
            <p:cNvSpPr txBox="1"/>
            <p:nvPr/>
          </p:nvSpPr>
          <p:spPr>
            <a:xfrm>
              <a:off x="3581908" y="2410517"/>
              <a:ext cx="612775" cy="2024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39" name="object 10"/>
            <p:cNvSpPr txBox="1"/>
            <p:nvPr/>
          </p:nvSpPr>
          <p:spPr>
            <a:xfrm>
              <a:off x="4194683" y="2410517"/>
              <a:ext cx="360425" cy="2024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40" name="object 9"/>
            <p:cNvSpPr txBox="1"/>
            <p:nvPr/>
          </p:nvSpPr>
          <p:spPr>
            <a:xfrm>
              <a:off x="1731772" y="2616866"/>
              <a:ext cx="503935" cy="47777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41" name="object 8"/>
            <p:cNvSpPr txBox="1"/>
            <p:nvPr/>
          </p:nvSpPr>
          <p:spPr>
            <a:xfrm>
              <a:off x="2235708" y="2616866"/>
              <a:ext cx="521589" cy="47777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42" name="object 7"/>
            <p:cNvSpPr txBox="1"/>
            <p:nvPr/>
          </p:nvSpPr>
          <p:spPr>
            <a:xfrm>
              <a:off x="3294634" y="2612930"/>
              <a:ext cx="576199" cy="4817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43" name="object 6"/>
            <p:cNvSpPr txBox="1"/>
            <p:nvPr/>
          </p:nvSpPr>
          <p:spPr>
            <a:xfrm>
              <a:off x="3870833" y="2612930"/>
              <a:ext cx="684276" cy="4817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44" name="object 5"/>
            <p:cNvSpPr txBox="1"/>
            <p:nvPr/>
          </p:nvSpPr>
          <p:spPr>
            <a:xfrm>
              <a:off x="4555109" y="2677954"/>
              <a:ext cx="395224" cy="41668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45" name="object 4"/>
            <p:cNvSpPr txBox="1"/>
            <p:nvPr/>
          </p:nvSpPr>
          <p:spPr>
            <a:xfrm>
              <a:off x="4950333" y="2677954"/>
              <a:ext cx="504063" cy="41668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46" name="object 3"/>
            <p:cNvSpPr txBox="1"/>
            <p:nvPr/>
          </p:nvSpPr>
          <p:spPr>
            <a:xfrm>
              <a:off x="5454396" y="2677954"/>
              <a:ext cx="538226" cy="41668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49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124744"/>
            <a:ext cx="6078377" cy="39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337" y="833438"/>
            <a:ext cx="8947626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altLang="es-MX" sz="2800" dirty="0"/>
              <a:t>En el proceso de formación, un material es sometidos a </a:t>
            </a:r>
            <a:r>
              <a:rPr lang="es-ES" altLang="es-MX" sz="2800" b="1" dirty="0">
                <a:solidFill>
                  <a:srgbClr val="FF0000"/>
                </a:solidFill>
              </a:rPr>
              <a:t>esfuerzo de compresión </a:t>
            </a:r>
            <a:r>
              <a:rPr lang="es-ES" altLang="es-MX" sz="2800" dirty="0"/>
              <a:t>(troquelado y corte) o de tensión (embutido)</a:t>
            </a:r>
            <a:r>
              <a:rPr lang="es-ES" altLang="es-MX" sz="2800" b="1" dirty="0"/>
              <a:t> </a:t>
            </a:r>
            <a:r>
              <a:rPr lang="es-ES" altLang="es-MX" sz="2800" dirty="0"/>
              <a:t>para llevarlo a la </a:t>
            </a:r>
            <a:r>
              <a:rPr lang="es-ES" altLang="es-MX" sz="2800" b="1" dirty="0">
                <a:solidFill>
                  <a:srgbClr val="FF0000"/>
                </a:solidFill>
              </a:rPr>
              <a:t>deformar plástica</a:t>
            </a:r>
            <a:r>
              <a:rPr lang="es-ES" altLang="es-MX" sz="2800" dirty="0"/>
              <a:t>. </a:t>
            </a:r>
          </a:p>
          <a:p>
            <a:pPr algn="just">
              <a:defRPr/>
            </a:pPr>
            <a:endParaRPr lang="es-ES" altLang="es-MX" sz="2800" dirty="0"/>
          </a:p>
          <a:p>
            <a:pPr algn="just">
              <a:defRPr/>
            </a:pPr>
            <a:r>
              <a:rPr lang="es-ES" altLang="es-MX" sz="2800" dirty="0"/>
              <a:t>En un proceso de formado se realizan los siguientes operaciones</a:t>
            </a:r>
          </a:p>
          <a:p>
            <a:pPr>
              <a:defRPr/>
            </a:pPr>
            <a:r>
              <a:rPr lang="es-MX" sz="2800" dirty="0"/>
              <a:t>Troquelado o estampado</a:t>
            </a:r>
          </a:p>
          <a:p>
            <a:pPr>
              <a:defRPr/>
            </a:pPr>
            <a:r>
              <a:rPr lang="es-MX" sz="2800" dirty="0"/>
              <a:t>Corte o punzonado</a:t>
            </a:r>
          </a:p>
          <a:p>
            <a:pPr>
              <a:defRPr/>
            </a:pPr>
            <a:r>
              <a:rPr lang="es-MX" sz="2800" dirty="0"/>
              <a:t>Doblado </a:t>
            </a:r>
          </a:p>
          <a:p>
            <a:pPr>
              <a:defRPr/>
            </a:pPr>
            <a:r>
              <a:rPr lang="es-MX" sz="2800" dirty="0"/>
              <a:t>Embutido</a:t>
            </a:r>
            <a:endParaRPr lang="es-ES" altLang="es-MX" sz="2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337" y="3840"/>
            <a:ext cx="9120663" cy="760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  <p:pic>
        <p:nvPicPr>
          <p:cNvPr id="3074" name="Picture 2" descr="The Cup Oper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81" y="3212976"/>
            <a:ext cx="210228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997" y="3238500"/>
            <a:ext cx="17716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8650" y="126876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s-ES" altLang="es-MX" sz="2800" dirty="0"/>
              <a:t>Propiedades de un material para el proceso de formado:</a:t>
            </a:r>
          </a:p>
          <a:p>
            <a:pPr algn="just">
              <a:lnSpc>
                <a:spcPct val="80000"/>
              </a:lnSpc>
            </a:pPr>
            <a:endParaRPr lang="es-ES" altLang="es-MX" sz="2800" dirty="0"/>
          </a:p>
          <a:p>
            <a:pPr lvl="1" algn="just">
              <a:lnSpc>
                <a:spcPct val="80000"/>
              </a:lnSpc>
            </a:pPr>
            <a:r>
              <a:rPr lang="es-ES" altLang="es-MX" b="1" dirty="0">
                <a:solidFill>
                  <a:srgbClr val="FF0000"/>
                </a:solidFill>
              </a:rPr>
              <a:t>Baja resistencia a la fluencia </a:t>
            </a:r>
          </a:p>
          <a:p>
            <a:pPr lvl="1" algn="just">
              <a:lnSpc>
                <a:spcPct val="80000"/>
              </a:lnSpc>
            </a:pPr>
            <a:r>
              <a:rPr lang="es-ES" altLang="es-MX" b="1" dirty="0">
                <a:solidFill>
                  <a:srgbClr val="FF0000"/>
                </a:solidFill>
              </a:rPr>
              <a:t>Alta ductilidad</a:t>
            </a:r>
            <a:r>
              <a:rPr lang="es-ES" altLang="es-MX" sz="2400" dirty="0"/>
              <a:t>.</a:t>
            </a:r>
          </a:p>
          <a:p>
            <a:pPr lvl="1" algn="just">
              <a:lnSpc>
                <a:spcPct val="80000"/>
              </a:lnSpc>
            </a:pPr>
            <a:endParaRPr lang="es-ES" altLang="es-MX" sz="2400" dirty="0"/>
          </a:p>
          <a:p>
            <a:pPr algn="just">
              <a:lnSpc>
                <a:spcPct val="80000"/>
              </a:lnSpc>
            </a:pPr>
            <a:r>
              <a:rPr lang="es-ES" altLang="es-MX" sz="2800" dirty="0"/>
              <a:t>La </a:t>
            </a:r>
            <a:r>
              <a:rPr lang="es-ES" altLang="es-MX" sz="2800" b="1" dirty="0">
                <a:solidFill>
                  <a:srgbClr val="0070C0"/>
                </a:solidFill>
              </a:rPr>
              <a:t>ductilidad se incrementa </a:t>
            </a:r>
            <a:r>
              <a:rPr lang="es-ES" altLang="es-MX" sz="2800" dirty="0"/>
              <a:t>y la </a:t>
            </a:r>
            <a:r>
              <a:rPr lang="es-ES" altLang="es-MX" sz="2800" b="1" dirty="0">
                <a:solidFill>
                  <a:srgbClr val="0070C0"/>
                </a:solidFill>
              </a:rPr>
              <a:t>resistencia a la fluencia disminuye</a:t>
            </a:r>
            <a:r>
              <a:rPr lang="es-ES" altLang="es-MX" sz="2800" dirty="0"/>
              <a:t> cuando se </a:t>
            </a:r>
            <a:r>
              <a:rPr lang="es-ES" altLang="es-MX" sz="2800" dirty="0">
                <a:solidFill>
                  <a:srgbClr val="FF0000"/>
                </a:solidFill>
              </a:rPr>
              <a:t>aumenta la temperatura</a:t>
            </a:r>
            <a:r>
              <a:rPr lang="es-ES" altLang="es-MX" sz="2800" dirty="0"/>
              <a:t> de trabajo</a:t>
            </a:r>
            <a:r>
              <a:rPr lang="es-ES" altLang="es-MX" sz="2800" b="1" dirty="0"/>
              <a:t>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0268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1387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MX" sz="2400" dirty="0"/>
              <a:t>El efecto de la temperatura da lugar a la siguiente clasificación:</a:t>
            </a:r>
          </a:p>
          <a:p>
            <a:pPr algn="just"/>
            <a:endParaRPr lang="es-ES" altLang="es-MX" sz="2400" dirty="0"/>
          </a:p>
          <a:p>
            <a:pPr lvl="1" algn="just"/>
            <a:r>
              <a:rPr lang="es-ES" altLang="es-MX" sz="2400" b="1" dirty="0">
                <a:solidFill>
                  <a:srgbClr val="FF0000"/>
                </a:solidFill>
              </a:rPr>
              <a:t>Trabajo en frío</a:t>
            </a:r>
            <a:r>
              <a:rPr lang="es-ES" altLang="es-MX" sz="2400" dirty="0">
                <a:solidFill>
                  <a:srgbClr val="FF0000"/>
                </a:solidFill>
              </a:rPr>
              <a:t> </a:t>
            </a:r>
            <a:r>
              <a:rPr lang="es-ES" altLang="es-MX" sz="2400" dirty="0"/>
              <a:t>a temperatura ambiente.</a:t>
            </a:r>
          </a:p>
          <a:p>
            <a:pPr lvl="1" algn="just"/>
            <a:r>
              <a:rPr lang="es-ES" altLang="es-MX" sz="2400" b="1" dirty="0">
                <a:solidFill>
                  <a:srgbClr val="FF0000"/>
                </a:solidFill>
              </a:rPr>
              <a:t>Trabajo en caliente</a:t>
            </a:r>
            <a:r>
              <a:rPr lang="es-ES" altLang="es-MX" sz="2400" dirty="0">
                <a:solidFill>
                  <a:srgbClr val="FF0000"/>
                </a:solidFill>
              </a:rPr>
              <a:t> a) </a:t>
            </a:r>
            <a:r>
              <a:rPr lang="es-ES" altLang="es-MX" sz="2400" dirty="0"/>
              <a:t>debajo de la temperatura de recristalización, </a:t>
            </a:r>
            <a:r>
              <a:rPr lang="es-ES" altLang="es-MX" sz="2400" dirty="0">
                <a:solidFill>
                  <a:srgbClr val="FF0000"/>
                </a:solidFill>
              </a:rPr>
              <a:t>b)</a:t>
            </a:r>
            <a:r>
              <a:rPr lang="es-ES" altLang="es-MX" sz="2400" dirty="0"/>
              <a:t> </a:t>
            </a:r>
            <a:r>
              <a:rPr lang="es-MX" altLang="es-MX" sz="2400" dirty="0"/>
              <a:t>arriba de la temperatura de recristalización.</a:t>
            </a:r>
            <a:endParaRPr lang="es-ES" altLang="es-MX" sz="2400" dirty="0"/>
          </a:p>
          <a:p>
            <a:pPr lvl="1" algn="just"/>
            <a:r>
              <a:rPr lang="es-MX" altLang="es-MX" sz="2400" b="1" dirty="0">
                <a:solidFill>
                  <a:srgbClr val="FF0000"/>
                </a:solidFill>
              </a:rPr>
              <a:t>Re cristalización:</a:t>
            </a:r>
            <a:r>
              <a:rPr lang="es-MX" altLang="es-MX" sz="2400" dirty="0">
                <a:solidFill>
                  <a:srgbClr val="FF0000"/>
                </a:solidFill>
              </a:rPr>
              <a:t> </a:t>
            </a:r>
            <a:r>
              <a:rPr lang="es-MX" altLang="es-MX" sz="2400" dirty="0"/>
              <a:t>formación de granos libres de deformación.</a:t>
            </a:r>
            <a:r>
              <a:rPr lang="es-ES" altLang="es-MX" sz="2400" dirty="0"/>
              <a:t> 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337" y="3840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63366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3337" y="-67419"/>
            <a:ext cx="9120663" cy="760864"/>
          </a:xfrm>
        </p:spPr>
        <p:txBody>
          <a:bodyPr>
            <a:noAutofit/>
          </a:bodyPr>
          <a:lstStyle/>
          <a:p>
            <a:r>
              <a:rPr lang="es-MX" sz="3200" b="1" dirty="0"/>
              <a:t>PROCESO DE FORMADO DE METALES</a:t>
            </a:r>
            <a:endParaRPr lang="es-MX" sz="3200" dirty="0"/>
          </a:p>
        </p:txBody>
      </p:sp>
      <p:sp>
        <p:nvSpPr>
          <p:cNvPr id="14" name="Rectángulo 13"/>
          <p:cNvSpPr/>
          <p:nvPr/>
        </p:nvSpPr>
        <p:spPr>
          <a:xfrm>
            <a:off x="220960" y="51064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Al incrementar la temperatura del metal, los cristales reformados de su estructura comienzan a crecer con una forma mas regular, generándose cristales mas pequeños, uniformes, hasta cierto grado aplanados y orientación, con esto, el metal es mas dúctil y mas deformable en una dirección de un eje que de otro.</a:t>
            </a:r>
          </a:p>
          <a:p>
            <a:pPr algn="just"/>
            <a:r>
              <a:rPr lang="es-MX" dirty="0"/>
              <a:t>El trabajo en caliente se realiza normalmente en condiciones de límite elástico y este límite disminuye con la temperatura, es entonces más pequeña la energía necesaria para la deformación </a:t>
            </a:r>
          </a:p>
          <a:p>
            <a:pPr algn="just"/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564904"/>
            <a:ext cx="1495425" cy="1905000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7184" y="2564904"/>
            <a:ext cx="64807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>
                <a:latin typeface="+mn-lt"/>
              </a:rPr>
              <a:t>VENTAJAS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>
                <a:latin typeface="+mn-lt"/>
              </a:rPr>
              <a:t>Se elimina la porosidad del metal. </a:t>
            </a:r>
          </a:p>
          <a:p>
            <a:pPr lvl="0" algn="just" eaLnBrk="1" hangingPunct="1"/>
            <a:r>
              <a:rPr lang="es-MX" altLang="es-MX" dirty="0">
                <a:latin typeface="+mn-lt"/>
              </a:rPr>
              <a:t>Las inclusiones son destrozadas y distribuidas a través del metal. 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altLang="es-MX" dirty="0">
                <a:latin typeface="+mn-lt"/>
              </a:rPr>
              <a:t>Mejoramiento de las propiedades físicas.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altLang="es-MX" dirty="0">
                <a:latin typeface="+mn-lt"/>
              </a:rPr>
              <a:t>Menor cantidad de energía para cambiar la forma en estado plástico. 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MX" altLang="es-MX" dirty="0">
              <a:latin typeface="+mn-lt"/>
            </a:endParaRP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>
                <a:latin typeface="+mn-lt"/>
              </a:rPr>
              <a:t>DESVENTAJAS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>
                <a:latin typeface="+mn-lt"/>
              </a:rPr>
              <a:t>Debido a la alta temperatura del metal existe una rápida oxidación. 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>
                <a:latin typeface="+mn-lt"/>
              </a:rPr>
              <a:t>Pobre acabado superficial.</a:t>
            </a:r>
          </a:p>
        </p:txBody>
      </p:sp>
    </p:spTree>
    <p:extLst>
      <p:ext uri="{BB962C8B-B14F-4D97-AF65-F5344CB8AC3E}">
        <p14:creationId xmlns:p14="http://schemas.microsoft.com/office/powerpoint/2010/main" val="2030457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736</Words>
  <Application>Microsoft Office PowerPoint</Application>
  <PresentationFormat>Presentación en pantalla (4:3)</PresentationFormat>
  <Paragraphs>124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PROCESO DE FORMADO DE METALES Proceso en caliente y frio.</vt:lpstr>
      <vt:lpstr>INTRODUCCIÓN</vt:lpstr>
      <vt:lpstr>PROCESO DE FORMADO DE METALES</vt:lpstr>
      <vt:lpstr>PROCESO DE FORMADO DE METALES</vt:lpstr>
      <vt:lpstr>PROCESO DE FORMADO DE METALES</vt:lpstr>
      <vt:lpstr>Presentación de PowerPoint</vt:lpstr>
      <vt:lpstr>PROCESO DE FORMADO DE METALES</vt:lpstr>
      <vt:lpstr>PROCESO DE FORMADO DE METALES</vt:lpstr>
      <vt:lpstr>PROCESO DE FORMADO DE METALES</vt:lpstr>
      <vt:lpstr>PROCESO DE FORMADO DE METALES</vt:lpstr>
      <vt:lpstr>PROCESO DE FORMADO DE METALES</vt:lpstr>
      <vt:lpstr>PROCESO DE FORMADO DE METALES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www.intercambiosvirtuales.org</cp:lastModifiedBy>
  <cp:revision>151</cp:revision>
  <dcterms:created xsi:type="dcterms:W3CDTF">2012-12-04T21:22:09Z</dcterms:created>
  <dcterms:modified xsi:type="dcterms:W3CDTF">2016-10-10T17:54:34Z</dcterms:modified>
</cp:coreProperties>
</file>